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0" r:id="rId4"/>
    <p:sldId id="287" r:id="rId5"/>
    <p:sldId id="282" r:id="rId6"/>
    <p:sldId id="286" r:id="rId7"/>
    <p:sldId id="289" r:id="rId8"/>
    <p:sldId id="290" r:id="rId9"/>
    <p:sldId id="293" r:id="rId10"/>
    <p:sldId id="295" r:id="rId11"/>
    <p:sldId id="296" r:id="rId12"/>
    <p:sldId id="297" r:id="rId13"/>
    <p:sldId id="298" r:id="rId14"/>
    <p:sldId id="278" r:id="rId15"/>
    <p:sldId id="283" r:id="rId16"/>
    <p:sldId id="294" r:id="rId17"/>
    <p:sldId id="281" r:id="rId18"/>
    <p:sldId id="284" r:id="rId19"/>
    <p:sldId id="285" r:id="rId20"/>
    <p:sldId id="262" r:id="rId21"/>
    <p:sldId id="299" r:id="rId22"/>
    <p:sldId id="258" r:id="rId23"/>
    <p:sldId id="264" r:id="rId24"/>
    <p:sldId id="265" r:id="rId25"/>
    <p:sldId id="266" r:id="rId26"/>
    <p:sldId id="291" r:id="rId27"/>
    <p:sldId id="267" r:id="rId28"/>
    <p:sldId id="268" r:id="rId29"/>
    <p:sldId id="260" r:id="rId30"/>
    <p:sldId id="269" r:id="rId31"/>
    <p:sldId id="271" r:id="rId32"/>
    <p:sldId id="272" r:id="rId33"/>
    <p:sldId id="270" r:id="rId34"/>
    <p:sldId id="273" r:id="rId35"/>
    <p:sldId id="274" r:id="rId36"/>
    <p:sldId id="275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초기 능력치로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아이템 획득을</a:t>
          </a:r>
          <a:br>
            <a:rPr lang="en-US" altLang="ko-KR" sz="1400" dirty="0">
              <a:ln>
                <a:noFill/>
              </a:ln>
            </a:rPr>
          </a:br>
          <a:r>
            <a:rPr lang="ko-KR" altLang="en-US" sz="1400" dirty="0">
              <a:ln>
                <a:noFill/>
              </a:ln>
            </a:rPr>
            <a:t>통한 </a:t>
          </a:r>
          <a:r>
            <a:rPr lang="ko-KR" altLang="en-US" sz="1400" dirty="0" err="1">
              <a:ln>
                <a:noFill/>
              </a:ln>
            </a:rPr>
            <a:t>파워업</a:t>
          </a:r>
          <a:endParaRPr lang="ko-KR" altLang="en-US" sz="1400" dirty="0">
            <a:ln>
              <a:noFill/>
            </a:ln>
          </a:endParaRPr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>
        <a:solidFill>
          <a:schemeClr val="tx2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/>
          <a:r>
            <a:rPr lang="ko-KR" altLang="en-US" sz="1400" dirty="0">
              <a:ln>
                <a:noFill/>
              </a:ln>
            </a:rPr>
            <a:t>사망</a:t>
          </a:r>
          <a:r>
            <a:rPr lang="en-US" altLang="ko-KR" sz="1400" dirty="0">
              <a:ln>
                <a:noFill/>
              </a:ln>
            </a:rPr>
            <a:t>, </a:t>
          </a:r>
          <a:r>
            <a:rPr lang="ko-KR" altLang="en-US" sz="1400" dirty="0">
              <a:ln>
                <a:noFill/>
              </a:ln>
            </a:rPr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accent1_3" csCatId="accent1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초기 능력치로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아이템 획득을</a:t>
          </a:r>
          <a:br>
            <a:rPr lang="en-US" altLang="ko-KR" sz="1400" kern="1200" dirty="0">
              <a:ln>
                <a:noFill/>
              </a:ln>
            </a:rPr>
          </a:br>
          <a:r>
            <a:rPr lang="ko-KR" altLang="en-US" sz="1400" kern="1200" dirty="0">
              <a:ln>
                <a:noFill/>
              </a:ln>
            </a:rPr>
            <a:t>통한 </a:t>
          </a:r>
          <a:r>
            <a:rPr lang="ko-KR" altLang="en-US" sz="1400" kern="1200" dirty="0" err="1">
              <a:ln>
                <a:noFill/>
              </a:ln>
            </a:rPr>
            <a:t>파워업</a:t>
          </a:r>
          <a:endParaRPr lang="ko-KR" altLang="en-US" sz="1400" kern="1200" dirty="0">
            <a:ln>
              <a:noFill/>
            </a:ln>
          </a:endParaRPr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tx2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>
              <a:ln>
                <a:noFill/>
              </a:ln>
            </a:rPr>
            <a:t>사망</a:t>
          </a:r>
          <a:r>
            <a:rPr lang="en-US" altLang="ko-KR" sz="1400" kern="1200" dirty="0">
              <a:ln>
                <a:noFill/>
              </a:ln>
            </a:rPr>
            <a:t>, </a:t>
          </a:r>
          <a:r>
            <a:rPr lang="ko-KR" altLang="en-US" sz="1400" kern="1200" dirty="0">
              <a:ln>
                <a:noFill/>
              </a:ln>
            </a:rPr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1">
            <a:shade val="80000"/>
            <a:hueOff val="67816"/>
            <a:satOff val="1294"/>
            <a:lumOff val="571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1">
            <a:shade val="80000"/>
            <a:hueOff val="135632"/>
            <a:satOff val="2588"/>
            <a:lumOff val="114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1">
            <a:shade val="80000"/>
            <a:hueOff val="203448"/>
            <a:satOff val="3881"/>
            <a:lumOff val="171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1">
            <a:shade val="80000"/>
            <a:hueOff val="271263"/>
            <a:satOff val="5175"/>
            <a:lumOff val="2285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28:06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1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2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YrLnF7CQ8Ac?t=8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3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4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113771" y="4138659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5" y="1767725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522251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6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16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78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DAF99-86EE-49C0-AEA8-98A1B823A8B7}"/>
              </a:ext>
            </a:extLst>
          </p:cNvPr>
          <p:cNvSpPr txBox="1"/>
          <p:nvPr/>
        </p:nvSpPr>
        <p:spPr>
          <a:xfrm>
            <a:off x="7536075" y="2358449"/>
            <a:ext cx="420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open 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외의 다른 방송 플랫폼은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제공하지 않고 더불어 시청 인원이 많은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이용한다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https://youtu.be/5fDOpoyOHEQ?t=366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37493-D8CD-4C7F-B9DE-AAD3892A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5" y="1905506"/>
            <a:ext cx="6457950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5C7FF-DBA8-4EEB-9429-DC4A58C006C4}"/>
              </a:ext>
            </a:extLst>
          </p:cNvPr>
          <p:cNvSpPr txBox="1"/>
          <p:nvPr/>
        </p:nvSpPr>
        <p:spPr>
          <a:xfrm>
            <a:off x="888557" y="265928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Twitch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67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" y="1726376"/>
            <a:ext cx="2231617" cy="399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29030" y="57312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61" y="1726376"/>
            <a:ext cx="3920078" cy="4004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61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24B6D-3DD8-47DC-99F8-1D61AF55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73" y="1370234"/>
            <a:ext cx="6169054" cy="30439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995E3-A0F1-4173-8D75-2B75EFB36ADE}"/>
              </a:ext>
            </a:extLst>
          </p:cNvPr>
          <p:cNvSpPr txBox="1"/>
          <p:nvPr/>
        </p:nvSpPr>
        <p:spPr>
          <a:xfrm>
            <a:off x="1491309" y="4865105"/>
            <a:ext cx="920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API </a:t>
            </a:r>
            <a:r>
              <a:rPr lang="ko-KR" altLang="en-US" dirty="0">
                <a:solidFill>
                  <a:schemeClr val="bg1"/>
                </a:solidFill>
              </a:rPr>
              <a:t>및 웹 프로그래밍을 이용한 웹 데이터 가공 연구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마케팅이 어려운 </a:t>
            </a:r>
            <a:r>
              <a:rPr lang="ko-KR" altLang="en-US" dirty="0" err="1">
                <a:solidFill>
                  <a:schemeClr val="bg1"/>
                </a:solidFill>
              </a:rPr>
              <a:t>인디게임을</a:t>
            </a:r>
            <a:r>
              <a:rPr lang="ko-KR" altLang="en-US" dirty="0">
                <a:solidFill>
                  <a:schemeClr val="bg1"/>
                </a:solidFill>
              </a:rPr>
              <a:t> 인터넷 방송을 통해 </a:t>
            </a:r>
            <a:r>
              <a:rPr lang="ko-KR" altLang="en-US" dirty="0" err="1">
                <a:solidFill>
                  <a:schemeClr val="bg1"/>
                </a:solidFill>
              </a:rPr>
              <a:t>저자본</a:t>
            </a:r>
            <a:r>
              <a:rPr lang="ko-KR" altLang="en-US" dirty="0">
                <a:solidFill>
                  <a:schemeClr val="bg1"/>
                </a:solidFill>
              </a:rPr>
              <a:t> 마케팅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인디게임의</a:t>
            </a:r>
            <a:r>
              <a:rPr lang="ko-KR" altLang="en-US" dirty="0">
                <a:solidFill>
                  <a:schemeClr val="bg1"/>
                </a:solidFill>
              </a:rPr>
              <a:t> 한정적인 배급 및 판매의 폭을 </a:t>
            </a:r>
            <a:r>
              <a:rPr lang="ko-KR" altLang="en-US" dirty="0" err="1">
                <a:solidFill>
                  <a:schemeClr val="bg1"/>
                </a:solidFill>
              </a:rPr>
              <a:t>넓혀줌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2449-5B82-412E-87AC-C1126D1C3420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시장성</a:t>
            </a:r>
          </a:p>
        </p:txBody>
      </p:sp>
    </p:spTree>
    <p:extLst>
      <p:ext uri="{BB962C8B-B14F-4D97-AF65-F5344CB8AC3E}">
        <p14:creationId xmlns:p14="http://schemas.microsoft.com/office/powerpoint/2010/main" val="455486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상업성</a:t>
            </a:r>
          </a:p>
        </p:txBody>
      </p:sp>
      <p:pic>
        <p:nvPicPr>
          <p:cNvPr id="2050" name="Picture 2" descr="https://media.discordapp.net/attachments/369084091536113667/387277047472455690/123.png?width=534&amp;height=415">
            <a:extLst>
              <a:ext uri="{FF2B5EF4-FFF2-40B4-BE49-F238E27FC236}">
                <a16:creationId xmlns:a16="http://schemas.microsoft.com/office/drawing/2014/main" id="{171AB056-B310-4FD4-9F36-ED80F7D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1" y="1321005"/>
            <a:ext cx="6623206" cy="51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33F63-6A82-4684-AB4E-B2DBE4C4E44B}"/>
              </a:ext>
            </a:extLst>
          </p:cNvPr>
          <p:cNvSpPr txBox="1"/>
          <p:nvPr/>
        </p:nvSpPr>
        <p:spPr>
          <a:xfrm>
            <a:off x="7705510" y="2324969"/>
            <a:ext cx="4038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툴을 이용해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연구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시장에 나오는 </a:t>
            </a:r>
            <a:r>
              <a:rPr lang="en-US" altLang="ko-KR" sz="1600" dirty="0">
                <a:solidFill>
                  <a:schemeClr val="bg1"/>
                </a:solidFill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</a:rPr>
              <a:t>게임들 대부분은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를 사용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613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67C7E6-2DC1-4D69-93DE-F3C98AEC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492905"/>
              </p:ext>
            </p:extLst>
          </p:nvPr>
        </p:nvGraphicFramePr>
        <p:xfrm>
          <a:off x="927083" y="2148625"/>
          <a:ext cx="10168130" cy="30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13">
                  <a:extLst>
                    <a:ext uri="{9D8B030D-6E8A-4147-A177-3AD203B41FA5}">
                      <a16:colId xmlns:a16="http://schemas.microsoft.com/office/drawing/2014/main" val="264617697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15150843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184861985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92381902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30818206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44215762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7231243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492323927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94825701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562348985"/>
                    </a:ext>
                  </a:extLst>
                </a:gridCol>
              </a:tblGrid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03307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1345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4400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5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81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시장조사 및 외부환경 조사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24737" y="259117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8240923" y="275103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37" y="3096832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37" y="4611895"/>
            <a:ext cx="19030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분야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3" y="32566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2" y="47717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37" y="3601854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2" y="37617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37" y="4106874"/>
            <a:ext cx="1992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및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37" y="51169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계획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3" y="42667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1" y="52767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</p:spTree>
    <p:extLst>
      <p:ext uri="{BB962C8B-B14F-4D97-AF65-F5344CB8AC3E}">
        <p14:creationId xmlns:p14="http://schemas.microsoft.com/office/powerpoint/2010/main" val="1913142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연구 목적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EDEDED-2929-456B-A185-EC0E20F57069}"/>
              </a:ext>
            </a:extLst>
          </p:cNvPr>
          <p:cNvSpPr txBox="1"/>
          <p:nvPr/>
        </p:nvSpPr>
        <p:spPr>
          <a:xfrm>
            <a:off x="1762354" y="1997839"/>
            <a:ext cx="61991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유니티 엔진을 이용한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방송시대에 걸맞는 시청자 참여 게임 제작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456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483331A-53C1-4544-985E-7FBD1FDCB9EE}"/>
              </a:ext>
            </a:extLst>
          </p:cNvPr>
          <p:cNvSpPr txBox="1"/>
          <p:nvPr/>
        </p:nvSpPr>
        <p:spPr>
          <a:xfrm>
            <a:off x="3632433" y="4038521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r>
              <a:rPr lang="ko-KR" altLang="en-US" sz="1400" dirty="0"/>
              <a:t> 액션게임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1B9042-3E9A-49ED-9874-C30F75DDC8C3}"/>
              </a:ext>
            </a:extLst>
          </p:cNvPr>
          <p:cNvSpPr txBox="1"/>
          <p:nvPr/>
        </p:nvSpPr>
        <p:spPr>
          <a:xfrm>
            <a:off x="6096000" y="1575772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 err="1"/>
              <a:t>로그라이크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pic>
        <p:nvPicPr>
          <p:cNvPr id="7" name="그림 6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72CB3BC2-CDE9-47CB-AA5B-049969ECAF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790" y="1369152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AA86A6D9-1B8E-447A-AF63-6D1C47102A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148" y="3016292"/>
            <a:ext cx="4001138" cy="2247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9907001-CFF1-499E-800A-AF8B2CA251A5}"/>
              </a:ext>
            </a:extLst>
          </p:cNvPr>
          <p:cNvSpPr txBox="1"/>
          <p:nvPr/>
        </p:nvSpPr>
        <p:spPr>
          <a:xfrm>
            <a:off x="1770731" y="5488848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835419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431721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721" y="3428999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646" y="3428999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431721" y="595660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5571687" y="5956601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34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507219" y="1477926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655101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000" y="3655101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5893000" y="611370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</p:spTree>
    <p:extLst>
      <p:ext uri="{BB962C8B-B14F-4D97-AF65-F5344CB8AC3E}">
        <p14:creationId xmlns:p14="http://schemas.microsoft.com/office/powerpoint/2010/main" val="316087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468EDC-07FB-435A-AB80-7C7AEB232382}"/>
              </a:ext>
            </a:extLst>
          </p:cNvPr>
          <p:cNvSpPr txBox="1"/>
          <p:nvPr/>
        </p:nvSpPr>
        <p:spPr>
          <a:xfrm>
            <a:off x="2216091" y="1417740"/>
            <a:ext cx="77598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“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시간은 얼마 남지않았다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.”</a:t>
            </a: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빠른 템포의 핵 앤 슬래시 던전탐색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3D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en-US" altLang="ko-KR" dirty="0" err="1">
                <a:solidFill>
                  <a:schemeClr val="bg1">
                    <a:lumMod val="95000"/>
                  </a:schemeClr>
                </a:solidFill>
              </a:rPr>
              <a:t>Counterflow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는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‘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역류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’ 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라는 뜻으로 심연으로 떨어진 추방자가 복수를 위해 탑을 거슬러 오르는 모험을 표현하는 제목이다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CB55945-29CA-4EC5-A82E-8B3D7EC9DE3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595118" y="3165453"/>
          <a:ext cx="4832060" cy="3331487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715744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장르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액션</a:t>
                      </a:r>
                      <a:r>
                        <a:rPr lang="en-US" altLang="ko-KR" sz="1400" dirty="0"/>
                        <a:t>,</a:t>
                      </a:r>
                      <a:r>
                        <a:rPr lang="ko-KR" altLang="en-US" sz="1400" dirty="0"/>
                        <a:t> 던전 탐색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핵 앤 슬래시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 err="1"/>
                        <a:t>로그라이크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시점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쿼터 뷰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목표 구동 사양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OS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 Windows 7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CPU : Intel Core 2 Duo 2.4GHz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RAM : 8GB RAM</a:t>
                      </a: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VGA : NVIDIA </a:t>
                      </a:r>
                      <a:r>
                        <a:rPr lang="en-US" altLang="ko-KR" sz="1400" b="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GeForceGTX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760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이상</a:t>
                      </a:r>
                      <a:endParaRPr lang="en-US" altLang="ko-KR" sz="14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참고 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디아블로</a:t>
                      </a:r>
                      <a:r>
                        <a:rPr lang="en-US" altLang="ko-KR" sz="14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07569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87265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상세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81467296-7644-4C1F-8785-0ACC9BF0F562}"/>
              </a:ext>
            </a:extLst>
          </p:cNvPr>
          <p:cNvSpPr/>
          <p:nvPr/>
        </p:nvSpPr>
        <p:spPr>
          <a:xfrm>
            <a:off x="666371" y="5805810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E958E41-4D0F-4AAA-A734-2DF24F1AB848}"/>
              </a:ext>
            </a:extLst>
          </p:cNvPr>
          <p:cNvSpPr/>
          <p:nvPr/>
        </p:nvSpPr>
        <p:spPr>
          <a:xfrm>
            <a:off x="1287157" y="2394488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F51993-3AD0-4A53-8788-A027261E136F}"/>
              </a:ext>
            </a:extLst>
          </p:cNvPr>
          <p:cNvSpPr txBox="1"/>
          <p:nvPr/>
        </p:nvSpPr>
        <p:spPr>
          <a:xfrm>
            <a:off x="1014514" y="1583831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D8F3D1-8491-4D19-8E24-A360F37623BF}"/>
              </a:ext>
            </a:extLst>
          </p:cNvPr>
          <p:cNvSpPr txBox="1"/>
          <p:nvPr/>
        </p:nvSpPr>
        <p:spPr>
          <a:xfrm>
            <a:off x="1014514" y="595063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A7EC9BA-344A-4BAC-BD3D-4875D537DCFB}"/>
              </a:ext>
            </a:extLst>
          </p:cNvPr>
          <p:cNvSpPr/>
          <p:nvPr/>
        </p:nvSpPr>
        <p:spPr>
          <a:xfrm>
            <a:off x="7373877" y="235150"/>
            <a:ext cx="304525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전투 배경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A3AE6-BC89-45CC-86BC-C8176FC9E245}"/>
              </a:ext>
            </a:extLst>
          </p:cNvPr>
          <p:cNvSpPr txBox="1"/>
          <p:nvPr/>
        </p:nvSpPr>
        <p:spPr>
          <a:xfrm>
            <a:off x="1544059" y="3188457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EF0DA81-4D83-47D9-9026-DD7AD22C4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07" y="1845702"/>
            <a:ext cx="2985874" cy="4423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A2431A-8330-4C78-BB87-D2AA9B1842E1}"/>
              </a:ext>
            </a:extLst>
          </p:cNvPr>
          <p:cNvSpPr txBox="1"/>
          <p:nvPr/>
        </p:nvSpPr>
        <p:spPr>
          <a:xfrm>
            <a:off x="5986166" y="2197791"/>
            <a:ext cx="46055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심연과 천계를 잇는 경계의 탑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하층에는 망령들과 </a:t>
            </a:r>
            <a:r>
              <a:rPr lang="ko-KR" altLang="en-US" sz="1600" dirty="0" err="1">
                <a:solidFill>
                  <a:schemeClr val="bg1"/>
                </a:solidFill>
              </a:rPr>
              <a:t>데몬의</a:t>
            </a:r>
            <a:r>
              <a:rPr lang="ko-KR" altLang="en-US" sz="1600" dirty="0">
                <a:solidFill>
                  <a:schemeClr val="bg1"/>
                </a:solidFill>
              </a:rPr>
              <a:t> 하수인들이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>
                <a:solidFill>
                  <a:schemeClr val="bg1"/>
                </a:solidFill>
              </a:rPr>
              <a:t>자리를 차지하고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높이 올라가 천계와 가까워질 수록 천사와 고위 천사가 천계와 이어지는 탑을 지키고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게임 내 전투 스테이지의 무대가 되는 곳이다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3F2948B-99E9-45A1-9279-60A6E11C6773}"/>
              </a:ext>
            </a:extLst>
          </p:cNvPr>
          <p:cNvSpPr/>
          <p:nvPr/>
        </p:nvSpPr>
        <p:spPr>
          <a:xfrm>
            <a:off x="666371" y="2071956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345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6" name="그림 5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1E9C78AA-40FD-4E09-AE27-81C0A5FA2F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773" y="1226033"/>
            <a:ext cx="4830673" cy="53604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7EE4986-AA80-49FC-A084-B2DC801BFF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427" y="1226032"/>
            <a:ext cx="3155256" cy="53660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95BA52C-3529-417A-8ED2-F2A07144D4BC}"/>
              </a:ext>
            </a:extLst>
          </p:cNvPr>
          <p:cNvSpPr txBox="1"/>
          <p:nvPr/>
        </p:nvSpPr>
        <p:spPr>
          <a:xfrm>
            <a:off x="7826927" y="1629444"/>
            <a:ext cx="350659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순환의 표식과 관련된 금기에 접근해 천계에서 추방당한 고위천사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심연에 빠진 후 타락한 전 천사장인 </a:t>
            </a:r>
            <a:r>
              <a:rPr lang="ko-KR" altLang="en-US" sz="1600" dirty="0" err="1">
                <a:solidFill>
                  <a:schemeClr val="bg1"/>
                </a:solidFill>
              </a:rPr>
              <a:t>데몬에게</a:t>
            </a:r>
            <a:r>
              <a:rPr lang="ko-KR" altLang="en-US" sz="1600" dirty="0">
                <a:solidFill>
                  <a:schemeClr val="bg1"/>
                </a:solidFill>
              </a:rPr>
              <a:t> 힘을 받아 잠식되기 전에 경계의 탑을 올라 복수하려는 의지를 가지고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날렵한 검술을 구사하며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에너지를 </a:t>
            </a:r>
            <a:r>
              <a:rPr lang="ko-KR" altLang="en-US" sz="1600" dirty="0" err="1">
                <a:solidFill>
                  <a:schemeClr val="bg1"/>
                </a:solidFill>
              </a:rPr>
              <a:t>폭발시켜</a:t>
            </a:r>
            <a:r>
              <a:rPr lang="ko-KR" altLang="en-US" sz="1600" dirty="0">
                <a:solidFill>
                  <a:schemeClr val="bg1"/>
                </a:solidFill>
              </a:rPr>
              <a:t> 주변에 피해를 입힐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미카엘에게 추방당해 표식이 파괴되었다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0C6B46-5BF4-4457-B838-516CB3F20D3E}"/>
              </a:ext>
            </a:extLst>
          </p:cNvPr>
          <p:cNvSpPr txBox="1"/>
          <p:nvPr/>
        </p:nvSpPr>
        <p:spPr>
          <a:xfrm>
            <a:off x="1023435" y="660119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메인 캐릭터 설정화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48E368B-38A8-41D8-B377-82758200C0E1}"/>
              </a:ext>
            </a:extLst>
          </p:cNvPr>
          <p:cNvSpPr/>
          <p:nvPr/>
        </p:nvSpPr>
        <p:spPr>
          <a:xfrm>
            <a:off x="7683496" y="28539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241431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AD84480-309E-4E78-BC78-167ACB476234}"/>
              </a:ext>
            </a:extLst>
          </p:cNvPr>
          <p:cNvSpPr txBox="1"/>
          <p:nvPr/>
        </p:nvSpPr>
        <p:spPr>
          <a:xfrm>
            <a:off x="2130804" y="1321005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던전을 탐색하고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아이템을 획득하며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사망 시 모든 재화와 능력치가 초기화 되어 다시 시작하는 </a:t>
            </a:r>
            <a:r>
              <a:rPr lang="ko-KR" altLang="en-US" dirty="0" err="1">
                <a:solidFill>
                  <a:schemeClr val="bg1"/>
                </a:solidFill>
              </a:rPr>
              <a:t>로그라이크</a:t>
            </a:r>
            <a:r>
              <a:rPr lang="ko-KR" altLang="en-US" dirty="0">
                <a:solidFill>
                  <a:schemeClr val="bg1"/>
                </a:solidFill>
              </a:rPr>
              <a:t> 스타일로 진행된다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아이템 배열과 방의 배열 또한 모두 랜덤으로 배치되며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보스의 종류도 항상 달라져 매번 다른 방식의 진행을 하게 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graphicFrame>
        <p:nvGraphicFramePr>
          <p:cNvPr id="94" name="다이어그램 93">
            <a:extLst>
              <a:ext uri="{FF2B5EF4-FFF2-40B4-BE49-F238E27FC236}">
                <a16:creationId xmlns:a16="http://schemas.microsoft.com/office/drawing/2014/main" id="{8271634B-ED11-42FE-9703-87D6A67E88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6942932"/>
              </p:ext>
            </p:extLst>
          </p:nvPr>
        </p:nvGraphicFramePr>
        <p:xfrm>
          <a:off x="3140279" y="2915779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002338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6C0942-2CDC-403B-B6E6-B3EA286E70DA}"/>
              </a:ext>
            </a:extLst>
          </p:cNvPr>
          <p:cNvSpPr txBox="1"/>
          <p:nvPr/>
        </p:nvSpPr>
        <p:spPr>
          <a:xfrm>
            <a:off x="9557219" y="3815348"/>
            <a:ext cx="24390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 : Multi Channel Network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3457578-49D3-4052-A2B7-3700C27A9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84" y="1657936"/>
            <a:ext cx="4829175" cy="2514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B2DE5FA-3CCE-488B-8218-01E204E498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2483" y="2015123"/>
            <a:ext cx="5514975" cy="1800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5619CB-A4A2-42DB-A1AB-EF3B8EB063A8}"/>
              </a:ext>
            </a:extLst>
          </p:cNvPr>
          <p:cNvSpPr txBox="1"/>
          <p:nvPr/>
        </p:nvSpPr>
        <p:spPr>
          <a:xfrm>
            <a:off x="1055032" y="4695774"/>
            <a:ext cx="1031490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명중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개인방송 본다“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TV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보다 모바일 기기를 통한 방송 콘텐츠 이용이 증대되는 추세이다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신규 사업 모델인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시장은 현재 더욱 확대되고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en-US" altLang="ko-KR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1)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D95EC9-9F48-4CB5-8A84-C9AE25E6F289}"/>
              </a:ext>
            </a:extLst>
          </p:cNvPr>
          <p:cNvSpPr txBox="1"/>
          <p:nvPr/>
        </p:nvSpPr>
        <p:spPr>
          <a:xfrm>
            <a:off x="6612933" y="6480517"/>
            <a:ext cx="5509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1) 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한국전파진흥협회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(2016) [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국내외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MCN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산업 동향 및 기업 실태 조사 보고서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]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29048428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995C04-3D82-4F87-9F21-AACC881AF4CB}"/>
              </a:ext>
            </a:extLst>
          </p:cNvPr>
          <p:cNvSpPr/>
          <p:nvPr/>
        </p:nvSpPr>
        <p:spPr>
          <a:xfrm>
            <a:off x="3683918" y="1850139"/>
            <a:ext cx="2408081" cy="53179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026AB2-1A23-4D0E-B6E2-4331CDFF19E4}"/>
              </a:ext>
            </a:extLst>
          </p:cNvPr>
          <p:cNvSpPr/>
          <p:nvPr/>
        </p:nvSpPr>
        <p:spPr>
          <a:xfrm>
            <a:off x="3683917" y="4843682"/>
            <a:ext cx="2421261" cy="92196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0C23E46-25B5-455E-8017-CCD565CA11D8}"/>
              </a:ext>
            </a:extLst>
          </p:cNvPr>
          <p:cNvSpPr/>
          <p:nvPr/>
        </p:nvSpPr>
        <p:spPr>
          <a:xfrm>
            <a:off x="3683918" y="2533970"/>
            <a:ext cx="2421261" cy="92196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B5EA6BE-9061-4820-8202-D435F34CC0CB}"/>
              </a:ext>
            </a:extLst>
          </p:cNvPr>
          <p:cNvSpPr/>
          <p:nvPr/>
        </p:nvSpPr>
        <p:spPr>
          <a:xfrm>
            <a:off x="3683917" y="3675990"/>
            <a:ext cx="2421261" cy="94468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59E869-6597-4146-BFEB-D1A059650856}"/>
              </a:ext>
            </a:extLst>
          </p:cNvPr>
          <p:cNvSpPr/>
          <p:nvPr/>
        </p:nvSpPr>
        <p:spPr>
          <a:xfrm>
            <a:off x="3683917" y="5940400"/>
            <a:ext cx="2421261" cy="532261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4B41DAF-6FA8-495E-9CB6-C1B6559DBF5E}"/>
              </a:ext>
            </a:extLst>
          </p:cNvPr>
          <p:cNvSpPr/>
          <p:nvPr/>
        </p:nvSpPr>
        <p:spPr>
          <a:xfrm>
            <a:off x="3966644" y="132100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722B58-D541-43AE-84E4-924EA33943C2}"/>
              </a:ext>
            </a:extLst>
          </p:cNvPr>
          <p:cNvSpPr/>
          <p:nvPr/>
        </p:nvSpPr>
        <p:spPr>
          <a:xfrm>
            <a:off x="6356849" y="253397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40E4CD3-ABE2-49C2-B9DD-58C0A2E8FF28}"/>
              </a:ext>
            </a:extLst>
          </p:cNvPr>
          <p:cNvSpPr/>
          <p:nvPr/>
        </p:nvSpPr>
        <p:spPr>
          <a:xfrm>
            <a:off x="6356849" y="286533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9C3D208-E79B-4641-A1E3-77910C5497B9}"/>
              </a:ext>
            </a:extLst>
          </p:cNvPr>
          <p:cNvSpPr/>
          <p:nvPr/>
        </p:nvSpPr>
        <p:spPr>
          <a:xfrm>
            <a:off x="6356849" y="319669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CFCE9D2-791E-4ADE-AD39-CBD427610E27}"/>
              </a:ext>
            </a:extLst>
          </p:cNvPr>
          <p:cNvSpPr/>
          <p:nvPr/>
        </p:nvSpPr>
        <p:spPr>
          <a:xfrm>
            <a:off x="6356849" y="3675990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DF78A29-EE43-4F27-BA20-2F8D5457935F}"/>
              </a:ext>
            </a:extLst>
          </p:cNvPr>
          <p:cNvSpPr/>
          <p:nvPr/>
        </p:nvSpPr>
        <p:spPr>
          <a:xfrm>
            <a:off x="6356849" y="4007354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F6E74C-0698-4DFC-9C90-4EEBBE60DB5E}"/>
              </a:ext>
            </a:extLst>
          </p:cNvPr>
          <p:cNvSpPr/>
          <p:nvPr/>
        </p:nvSpPr>
        <p:spPr>
          <a:xfrm>
            <a:off x="6356849" y="4338718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1C8077-4C36-4B72-8C42-C0AA0BC8C681}"/>
              </a:ext>
            </a:extLst>
          </p:cNvPr>
          <p:cNvSpPr/>
          <p:nvPr/>
        </p:nvSpPr>
        <p:spPr>
          <a:xfrm>
            <a:off x="6356849" y="4843681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00C1D1B-B3A1-4DC4-99A2-D32D3F67C376}"/>
              </a:ext>
            </a:extLst>
          </p:cNvPr>
          <p:cNvSpPr/>
          <p:nvPr/>
        </p:nvSpPr>
        <p:spPr>
          <a:xfrm>
            <a:off x="6356849" y="5175045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D878EF9-B368-4EA5-9340-F7030F1AE0FF}"/>
              </a:ext>
            </a:extLst>
          </p:cNvPr>
          <p:cNvSpPr/>
          <p:nvPr/>
        </p:nvSpPr>
        <p:spPr>
          <a:xfrm>
            <a:off x="6356849" y="5506409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3F05FB6-4D3A-4FC4-8333-D99D7DD08CDB}"/>
              </a:ext>
            </a:extLst>
          </p:cNvPr>
          <p:cNvSpPr/>
          <p:nvPr/>
        </p:nvSpPr>
        <p:spPr>
          <a:xfrm>
            <a:off x="8341046" y="1850139"/>
            <a:ext cx="1283515" cy="39155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EF70355-9F07-44FB-9DE9-D179C70AA42F}"/>
              </a:ext>
            </a:extLst>
          </p:cNvPr>
          <p:cNvSpPr/>
          <p:nvPr/>
        </p:nvSpPr>
        <p:spPr>
          <a:xfrm>
            <a:off x="5856275" y="1321005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EEA07D4-D5BC-4811-88B4-0CAB6211C405}"/>
              </a:ext>
            </a:extLst>
          </p:cNvPr>
          <p:cNvSpPr/>
          <p:nvPr/>
        </p:nvSpPr>
        <p:spPr>
          <a:xfrm>
            <a:off x="8054900" y="1313525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B42FE03-E2CB-4838-8CDD-D6140DB89E8E}"/>
              </a:ext>
            </a:extLst>
          </p:cNvPr>
          <p:cNvSpPr/>
          <p:nvPr/>
        </p:nvSpPr>
        <p:spPr>
          <a:xfrm>
            <a:off x="6356849" y="2038553"/>
            <a:ext cx="1744910" cy="25924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E2F197CA-EAFE-4EF2-9B8B-819BE7F4BFE1}"/>
              </a:ext>
            </a:extLst>
          </p:cNvPr>
          <p:cNvSpPr/>
          <p:nvPr/>
        </p:nvSpPr>
        <p:spPr>
          <a:xfrm>
            <a:off x="1008115" y="5998922"/>
            <a:ext cx="1669410" cy="2516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B816F8D-AB6C-4F19-9D5F-A6D3E1A637A3}"/>
              </a:ext>
            </a:extLst>
          </p:cNvPr>
          <p:cNvSpPr/>
          <p:nvPr/>
        </p:nvSpPr>
        <p:spPr>
          <a:xfrm>
            <a:off x="1628901" y="258760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4EA1AB-5908-4E20-B2D3-D162B38EADEE}"/>
              </a:ext>
            </a:extLst>
          </p:cNvPr>
          <p:cNvSpPr txBox="1"/>
          <p:nvPr/>
        </p:nvSpPr>
        <p:spPr>
          <a:xfrm>
            <a:off x="1356258" y="17769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</a:rPr>
              <a:t>천계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35C4F6-4096-4D80-BB0F-53F98B657E33}"/>
              </a:ext>
            </a:extLst>
          </p:cNvPr>
          <p:cNvSpPr txBox="1"/>
          <p:nvPr/>
        </p:nvSpPr>
        <p:spPr>
          <a:xfrm>
            <a:off x="1356258" y="614374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75000"/>
                  </a:schemeClr>
                </a:solidFill>
              </a:rPr>
              <a:t>심연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36F6D73-D80E-441A-BE2E-E37B84164B8E}"/>
              </a:ext>
            </a:extLst>
          </p:cNvPr>
          <p:cNvSpPr txBox="1"/>
          <p:nvPr/>
        </p:nvSpPr>
        <p:spPr>
          <a:xfrm>
            <a:off x="1885803" y="338156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bg1">
                    <a:lumMod val="85000"/>
                  </a:schemeClr>
                </a:solidFill>
              </a:rPr>
              <a:t>경계의 탑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5830C11-5C06-4E8C-AD89-84AED3EAEE39}"/>
              </a:ext>
            </a:extLst>
          </p:cNvPr>
          <p:cNvSpPr/>
          <p:nvPr/>
        </p:nvSpPr>
        <p:spPr>
          <a:xfrm>
            <a:off x="1008115" y="2265068"/>
            <a:ext cx="1669410" cy="2516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D4AB55D-834D-479E-8875-1B94EC585BD1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650067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2592198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10tile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868299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7F0F47A-BD7E-492F-A55E-A4C95B25982B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다이아몬드 6">
            <a:extLst>
              <a:ext uri="{FF2B5EF4-FFF2-40B4-BE49-F238E27FC236}">
                <a16:creationId xmlns:a16="http://schemas.microsoft.com/office/drawing/2014/main" id="{EAD58D5B-696C-4E66-B95C-51292964EE3A}"/>
              </a:ext>
            </a:extLst>
          </p:cNvPr>
          <p:cNvSpPr/>
          <p:nvPr/>
        </p:nvSpPr>
        <p:spPr>
          <a:xfrm>
            <a:off x="6844956" y="5197796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B7D7995A-F8A4-4F18-B4FC-6A09244519E5}"/>
              </a:ext>
            </a:extLst>
          </p:cNvPr>
          <p:cNvSpPr/>
          <p:nvPr/>
        </p:nvSpPr>
        <p:spPr>
          <a:xfrm>
            <a:off x="6276530" y="5898275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다이아몬드 8">
            <a:extLst>
              <a:ext uri="{FF2B5EF4-FFF2-40B4-BE49-F238E27FC236}">
                <a16:creationId xmlns:a16="http://schemas.microsoft.com/office/drawing/2014/main" id="{7D35ACE5-A5F6-4E7C-83EE-22AD19AECE5D}"/>
              </a:ext>
            </a:extLst>
          </p:cNvPr>
          <p:cNvSpPr/>
          <p:nvPr/>
        </p:nvSpPr>
        <p:spPr>
          <a:xfrm>
            <a:off x="7445104" y="461072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다이아몬드 9">
            <a:extLst>
              <a:ext uri="{FF2B5EF4-FFF2-40B4-BE49-F238E27FC236}">
                <a16:creationId xmlns:a16="http://schemas.microsoft.com/office/drawing/2014/main" id="{A944400F-5A42-40C7-91A4-6346451E3930}"/>
              </a:ext>
            </a:extLst>
          </p:cNvPr>
          <p:cNvSpPr/>
          <p:nvPr/>
        </p:nvSpPr>
        <p:spPr>
          <a:xfrm>
            <a:off x="6853345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다이아몬드 10">
            <a:extLst>
              <a:ext uri="{FF2B5EF4-FFF2-40B4-BE49-F238E27FC236}">
                <a16:creationId xmlns:a16="http://schemas.microsoft.com/office/drawing/2014/main" id="{71A3CFE6-6686-4FAD-B729-AC814640A92A}"/>
              </a:ext>
            </a:extLst>
          </p:cNvPr>
          <p:cNvSpPr/>
          <p:nvPr/>
        </p:nvSpPr>
        <p:spPr>
          <a:xfrm>
            <a:off x="8028474" y="401073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다이아몬드 11">
            <a:extLst>
              <a:ext uri="{FF2B5EF4-FFF2-40B4-BE49-F238E27FC236}">
                <a16:creationId xmlns:a16="http://schemas.microsoft.com/office/drawing/2014/main" id="{060457BC-9B19-448A-9985-5259220D5FDD}"/>
              </a:ext>
            </a:extLst>
          </p:cNvPr>
          <p:cNvSpPr/>
          <p:nvPr/>
        </p:nvSpPr>
        <p:spPr>
          <a:xfrm>
            <a:off x="6259667" y="342253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다이아몬드 12">
            <a:extLst>
              <a:ext uri="{FF2B5EF4-FFF2-40B4-BE49-F238E27FC236}">
                <a16:creationId xmlns:a16="http://schemas.microsoft.com/office/drawing/2014/main" id="{0C0F61FC-BE28-48C3-A243-3B2B983ECAAD}"/>
              </a:ext>
            </a:extLst>
          </p:cNvPr>
          <p:cNvSpPr/>
          <p:nvPr/>
        </p:nvSpPr>
        <p:spPr>
          <a:xfrm>
            <a:off x="6841118" y="28315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6329C53B-5ED3-4B76-9AE6-C2D1DD779148}"/>
              </a:ext>
            </a:extLst>
          </p:cNvPr>
          <p:cNvSpPr/>
          <p:nvPr/>
        </p:nvSpPr>
        <p:spPr>
          <a:xfrm>
            <a:off x="5661438" y="2839977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03234A97-7D5C-451A-AC31-3D1AB4777D4B}"/>
              </a:ext>
            </a:extLst>
          </p:cNvPr>
          <p:cNvSpPr/>
          <p:nvPr/>
        </p:nvSpPr>
        <p:spPr>
          <a:xfrm>
            <a:off x="6251278" y="223832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다이아몬드 15">
            <a:extLst>
              <a:ext uri="{FF2B5EF4-FFF2-40B4-BE49-F238E27FC236}">
                <a16:creationId xmlns:a16="http://schemas.microsoft.com/office/drawing/2014/main" id="{1887A3FB-836A-474D-877B-C171E14F5097}"/>
              </a:ext>
            </a:extLst>
          </p:cNvPr>
          <p:cNvSpPr/>
          <p:nvPr/>
        </p:nvSpPr>
        <p:spPr>
          <a:xfrm>
            <a:off x="6844956" y="1645068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02A1C4-1907-4520-8AA2-4C9BB0478AFC}"/>
              </a:ext>
            </a:extLst>
          </p:cNvPr>
          <p:cNvSpPr txBox="1"/>
          <p:nvPr/>
        </p:nvSpPr>
        <p:spPr>
          <a:xfrm>
            <a:off x="1010415" y="2241024"/>
            <a:ext cx="382969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</a:t>
            </a:r>
            <a:r>
              <a:rPr lang="en-US" altLang="ko-KR" sz="1600" dirty="0">
                <a:solidFill>
                  <a:schemeClr val="bg1"/>
                </a:solidFill>
              </a:rPr>
              <a:t> stage</a:t>
            </a:r>
            <a:r>
              <a:rPr lang="ko-KR" altLang="en-US" sz="1600" dirty="0">
                <a:solidFill>
                  <a:schemeClr val="bg1"/>
                </a:solidFill>
              </a:rPr>
              <a:t>는 </a:t>
            </a:r>
            <a:r>
              <a:rPr lang="en-US" altLang="ko-KR" sz="1600" dirty="0">
                <a:solidFill>
                  <a:schemeClr val="bg1"/>
                </a:solidFill>
              </a:rPr>
              <a:t>5</a:t>
            </a:r>
            <a:r>
              <a:rPr lang="ko-KR" altLang="en-US" sz="1600" dirty="0">
                <a:solidFill>
                  <a:schemeClr val="bg1"/>
                </a:solidFill>
              </a:rPr>
              <a:t>개 이상의 </a:t>
            </a:r>
            <a:r>
              <a:rPr lang="en-US" altLang="ko-KR" sz="1600" dirty="0">
                <a:solidFill>
                  <a:schemeClr val="bg1"/>
                </a:solidFill>
              </a:rPr>
              <a:t>room</a:t>
            </a:r>
            <a:r>
              <a:rPr lang="ko-KR" altLang="en-US" sz="1600" dirty="0">
                <a:solidFill>
                  <a:schemeClr val="bg1"/>
                </a:solidFill>
              </a:rPr>
              <a:t>으로 랜덤으로 구성된다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아래쪽에서 시작하여 가장 위의 방이 다음스테이지와 연결된다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가장 마지막 방은 </a:t>
            </a:r>
            <a:r>
              <a:rPr lang="en-US" altLang="ko-KR" sz="1600" dirty="0">
                <a:solidFill>
                  <a:schemeClr val="bg1"/>
                </a:solidFill>
              </a:rPr>
              <a:t>2stage</a:t>
            </a:r>
            <a:r>
              <a:rPr lang="ko-KR" altLang="en-US" sz="1600" dirty="0">
                <a:solidFill>
                  <a:schemeClr val="bg1"/>
                </a:solidFill>
              </a:rPr>
              <a:t>일 경우에 중간보스</a:t>
            </a:r>
            <a:r>
              <a:rPr lang="en-US" altLang="ko-KR" sz="1600" dirty="0">
                <a:solidFill>
                  <a:schemeClr val="bg1"/>
                </a:solidFill>
              </a:rPr>
              <a:t>, </a:t>
            </a:r>
            <a:r>
              <a:rPr lang="ko-KR" altLang="en-US" sz="1600" dirty="0">
                <a:solidFill>
                  <a:schemeClr val="bg1"/>
                </a:solidFill>
              </a:rPr>
              <a:t>보스스테이지에는 보스를 배치한다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랜덤으로 하수인과 거래 할 수 있는 방을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r>
              <a:rPr lang="ko-KR" altLang="en-US" sz="1600" dirty="0">
                <a:solidFill>
                  <a:schemeClr val="bg1"/>
                </a:solidFill>
              </a:rPr>
              <a:t>개 생성한다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</a:t>
            </a:r>
            <a:r>
              <a:rPr lang="en-US" altLang="ko-KR" sz="1600" dirty="0">
                <a:solidFill>
                  <a:schemeClr val="bg1"/>
                </a:solidFill>
              </a:rPr>
              <a:t> : 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  <a:endParaRPr lang="en-US" altLang="ko-KR" sz="16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55060B-4773-40FC-8C27-3F20AD4BFC97}"/>
              </a:ext>
            </a:extLst>
          </p:cNvPr>
          <p:cNvSpPr txBox="1"/>
          <p:nvPr/>
        </p:nvSpPr>
        <p:spPr>
          <a:xfrm>
            <a:off x="9119694" y="6020568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79CFD8-BC43-43C8-942E-AD355E8DDDC0}"/>
              </a:ext>
            </a:extLst>
          </p:cNvPr>
          <p:cNvSpPr txBox="1"/>
          <p:nvPr/>
        </p:nvSpPr>
        <p:spPr>
          <a:xfrm>
            <a:off x="9119694" y="1474259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F75CB62-FEF2-4399-96D1-75A174695C74}"/>
              </a:ext>
            </a:extLst>
          </p:cNvPr>
          <p:cNvSpPr/>
          <p:nvPr/>
        </p:nvSpPr>
        <p:spPr>
          <a:xfrm>
            <a:off x="4090903" y="5620459"/>
            <a:ext cx="264925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Room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0694819-B1B4-4D6F-B1B3-9393B2E911C9}"/>
              </a:ext>
            </a:extLst>
          </p:cNvPr>
          <p:cNvSpPr/>
          <p:nvPr/>
        </p:nvSpPr>
        <p:spPr>
          <a:xfrm>
            <a:off x="1010415" y="1218285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sp>
        <p:nvSpPr>
          <p:cNvPr id="23" name="화살표: 위쪽 22">
            <a:extLst>
              <a:ext uri="{FF2B5EF4-FFF2-40B4-BE49-F238E27FC236}">
                <a16:creationId xmlns:a16="http://schemas.microsoft.com/office/drawing/2014/main" id="{AA26D24B-07F3-430F-9A83-1DC5113640D9}"/>
              </a:ext>
            </a:extLst>
          </p:cNvPr>
          <p:cNvSpPr/>
          <p:nvPr/>
        </p:nvSpPr>
        <p:spPr>
          <a:xfrm>
            <a:off x="9292028" y="1906190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ACD295-BBA0-4B79-87C6-5CA9E85F1216}"/>
              </a:ext>
            </a:extLst>
          </p:cNvPr>
          <p:cNvSpPr txBox="1"/>
          <p:nvPr/>
        </p:nvSpPr>
        <p:spPr>
          <a:xfrm>
            <a:off x="7460048" y="6023094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시작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F0DB3C0-4BD9-42C8-B63E-2CC0C4BB5A1C}"/>
              </a:ext>
            </a:extLst>
          </p:cNvPr>
          <p:cNvSpPr txBox="1"/>
          <p:nvPr/>
        </p:nvSpPr>
        <p:spPr>
          <a:xfrm>
            <a:off x="7752838" y="1772283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끝 </a:t>
            </a:r>
            <a:r>
              <a:rPr lang="en-US" altLang="ko-KR" dirty="0">
                <a:solidFill>
                  <a:schemeClr val="bg1"/>
                </a:solidFill>
              </a:rPr>
              <a:t>Room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1878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B202B997-774C-478D-89A5-279DA9A6A36C}"/>
              </a:ext>
            </a:extLst>
          </p:cNvPr>
          <p:cNvGrpSpPr/>
          <p:nvPr/>
        </p:nvGrpSpPr>
        <p:grpSpPr>
          <a:xfrm>
            <a:off x="1183741" y="4713560"/>
            <a:ext cx="1358123" cy="1823767"/>
            <a:chOff x="470677" y="1902207"/>
            <a:chExt cx="3458256" cy="4643948"/>
          </a:xfrm>
        </p:grpSpPr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A2F70887-DD95-4AD8-B674-4B6332F54F3C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다이아몬드 52">
              <a:extLst>
                <a:ext uri="{FF2B5EF4-FFF2-40B4-BE49-F238E27FC236}">
                  <a16:creationId xmlns:a16="http://schemas.microsoft.com/office/drawing/2014/main" id="{B1F7058C-5F1A-4D11-BB14-5F4D4DE7D32B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4" name="다이아몬드 53">
              <a:extLst>
                <a:ext uri="{FF2B5EF4-FFF2-40B4-BE49-F238E27FC236}">
                  <a16:creationId xmlns:a16="http://schemas.microsoft.com/office/drawing/2014/main" id="{AC8E5046-BF0F-4821-96AF-E52CAD39BF5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다이아몬드 54">
              <a:extLst>
                <a:ext uri="{FF2B5EF4-FFF2-40B4-BE49-F238E27FC236}">
                  <a16:creationId xmlns:a16="http://schemas.microsoft.com/office/drawing/2014/main" id="{D9187282-FD6C-4541-9981-AF631492D84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다이아몬드 55">
              <a:extLst>
                <a:ext uri="{FF2B5EF4-FFF2-40B4-BE49-F238E27FC236}">
                  <a16:creationId xmlns:a16="http://schemas.microsoft.com/office/drawing/2014/main" id="{4222BD5B-2101-4513-AAC5-15D09EABBB34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다이아몬드 56">
              <a:extLst>
                <a:ext uri="{FF2B5EF4-FFF2-40B4-BE49-F238E27FC236}">
                  <a16:creationId xmlns:a16="http://schemas.microsoft.com/office/drawing/2014/main" id="{DA96EBFF-3D12-473B-BBC7-492E14EF5BE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다이아몬드 57">
              <a:extLst>
                <a:ext uri="{FF2B5EF4-FFF2-40B4-BE49-F238E27FC236}">
                  <a16:creationId xmlns:a16="http://schemas.microsoft.com/office/drawing/2014/main" id="{05CDFFB0-6476-4DAF-826A-D6D4F3246033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다이아몬드 58">
              <a:extLst>
                <a:ext uri="{FF2B5EF4-FFF2-40B4-BE49-F238E27FC236}">
                  <a16:creationId xmlns:a16="http://schemas.microsoft.com/office/drawing/2014/main" id="{9F2AC4FE-05F8-4B88-86FA-7AB610438E65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다이아몬드 59">
              <a:extLst>
                <a:ext uri="{FF2B5EF4-FFF2-40B4-BE49-F238E27FC236}">
                  <a16:creationId xmlns:a16="http://schemas.microsoft.com/office/drawing/2014/main" id="{C52B43CB-EE02-4C2D-9460-B88E78ACDE39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D49E1F01-95A9-4BAD-920C-C443D0E9052E}"/>
              </a:ext>
            </a:extLst>
          </p:cNvPr>
          <p:cNvSpPr/>
          <p:nvPr/>
        </p:nvSpPr>
        <p:spPr>
          <a:xfrm>
            <a:off x="2949848" y="5438312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ACD9801-47D8-4D23-AE2F-95F29EE6AC9C}"/>
              </a:ext>
            </a:extLst>
          </p:cNvPr>
          <p:cNvGrpSpPr/>
          <p:nvPr/>
        </p:nvGrpSpPr>
        <p:grpSpPr>
          <a:xfrm>
            <a:off x="1490291" y="3018584"/>
            <a:ext cx="1358123" cy="1823767"/>
            <a:chOff x="470677" y="1902207"/>
            <a:chExt cx="3458256" cy="4643948"/>
          </a:xfrm>
        </p:grpSpPr>
        <p:sp>
          <p:nvSpPr>
            <p:cNvPr id="65" name="다이아몬드 64">
              <a:extLst>
                <a:ext uri="{FF2B5EF4-FFF2-40B4-BE49-F238E27FC236}">
                  <a16:creationId xmlns:a16="http://schemas.microsoft.com/office/drawing/2014/main" id="{603D61AF-4BBE-44C8-8762-28CACD61657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6" name="다이아몬드 65">
              <a:extLst>
                <a:ext uri="{FF2B5EF4-FFF2-40B4-BE49-F238E27FC236}">
                  <a16:creationId xmlns:a16="http://schemas.microsoft.com/office/drawing/2014/main" id="{6E157DBA-1498-4B18-88A1-CDD7A952E1CC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다이아몬드 66">
              <a:extLst>
                <a:ext uri="{FF2B5EF4-FFF2-40B4-BE49-F238E27FC236}">
                  <a16:creationId xmlns:a16="http://schemas.microsoft.com/office/drawing/2014/main" id="{B2EA9EC3-240E-4E32-987B-12763422515C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다이아몬드 67">
              <a:extLst>
                <a:ext uri="{FF2B5EF4-FFF2-40B4-BE49-F238E27FC236}">
                  <a16:creationId xmlns:a16="http://schemas.microsoft.com/office/drawing/2014/main" id="{7DEC44B1-E1D2-46FF-8AB6-AD019EF81EB3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9" name="다이아몬드 68">
              <a:extLst>
                <a:ext uri="{FF2B5EF4-FFF2-40B4-BE49-F238E27FC236}">
                  <a16:creationId xmlns:a16="http://schemas.microsoft.com/office/drawing/2014/main" id="{CC43314F-67BE-4D8A-9FEE-821AD45B61D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0" name="다이아몬드 69">
              <a:extLst>
                <a:ext uri="{FF2B5EF4-FFF2-40B4-BE49-F238E27FC236}">
                  <a16:creationId xmlns:a16="http://schemas.microsoft.com/office/drawing/2014/main" id="{A47B25D9-64A6-4C7E-8D7B-A3785EB9D587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1" name="다이아몬드 70">
              <a:extLst>
                <a:ext uri="{FF2B5EF4-FFF2-40B4-BE49-F238E27FC236}">
                  <a16:creationId xmlns:a16="http://schemas.microsoft.com/office/drawing/2014/main" id="{8C404A31-10FF-4FFF-A5EA-4C02FF0295DB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2" name="다이아몬드 71">
              <a:extLst>
                <a:ext uri="{FF2B5EF4-FFF2-40B4-BE49-F238E27FC236}">
                  <a16:creationId xmlns:a16="http://schemas.microsoft.com/office/drawing/2014/main" id="{2F25495E-F218-4F6B-867B-A8D5DC19550A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3" name="다이아몬드 72">
              <a:extLst>
                <a:ext uri="{FF2B5EF4-FFF2-40B4-BE49-F238E27FC236}">
                  <a16:creationId xmlns:a16="http://schemas.microsoft.com/office/drawing/2014/main" id="{A50519D3-B3FD-4EB8-8A89-4DD0EA04F4BA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65A4EEB4-3F60-46E1-8BA6-553F766D7600}"/>
              </a:ext>
            </a:extLst>
          </p:cNvPr>
          <p:cNvGrpSpPr/>
          <p:nvPr/>
        </p:nvGrpSpPr>
        <p:grpSpPr>
          <a:xfrm>
            <a:off x="1793591" y="1325580"/>
            <a:ext cx="1358123" cy="1823767"/>
            <a:chOff x="470677" y="1902207"/>
            <a:chExt cx="3458256" cy="4643948"/>
          </a:xfrm>
        </p:grpSpPr>
        <p:sp>
          <p:nvSpPr>
            <p:cNvPr id="75" name="다이아몬드 74">
              <a:extLst>
                <a:ext uri="{FF2B5EF4-FFF2-40B4-BE49-F238E27FC236}">
                  <a16:creationId xmlns:a16="http://schemas.microsoft.com/office/drawing/2014/main" id="{7D6801B6-4D03-4A43-B224-084E0534F826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6" name="다이아몬드 75">
              <a:extLst>
                <a:ext uri="{FF2B5EF4-FFF2-40B4-BE49-F238E27FC236}">
                  <a16:creationId xmlns:a16="http://schemas.microsoft.com/office/drawing/2014/main" id="{8CDD8E20-0B1F-48D3-A89D-45FF957143B8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7" name="다이아몬드 76">
              <a:extLst>
                <a:ext uri="{FF2B5EF4-FFF2-40B4-BE49-F238E27FC236}">
                  <a16:creationId xmlns:a16="http://schemas.microsoft.com/office/drawing/2014/main" id="{1CADB206-2D4E-47FC-BCB7-F641AEE16905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8" name="다이아몬드 77">
              <a:extLst>
                <a:ext uri="{FF2B5EF4-FFF2-40B4-BE49-F238E27FC236}">
                  <a16:creationId xmlns:a16="http://schemas.microsoft.com/office/drawing/2014/main" id="{A0090C69-2973-4A43-9349-628EBEF598FB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9" name="다이아몬드 78">
              <a:extLst>
                <a:ext uri="{FF2B5EF4-FFF2-40B4-BE49-F238E27FC236}">
                  <a16:creationId xmlns:a16="http://schemas.microsoft.com/office/drawing/2014/main" id="{D2A8267E-9970-40DA-9589-7CA0495E77F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0" name="다이아몬드 79">
              <a:extLst>
                <a:ext uri="{FF2B5EF4-FFF2-40B4-BE49-F238E27FC236}">
                  <a16:creationId xmlns:a16="http://schemas.microsoft.com/office/drawing/2014/main" id="{53FAEB39-D34E-4125-AB1F-0D63244362DD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1" name="다이아몬드 80">
              <a:extLst>
                <a:ext uri="{FF2B5EF4-FFF2-40B4-BE49-F238E27FC236}">
                  <a16:creationId xmlns:a16="http://schemas.microsoft.com/office/drawing/2014/main" id="{6FF79714-979B-4F97-9FF5-871FA9BA9997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2" name="다이아몬드 81">
              <a:extLst>
                <a:ext uri="{FF2B5EF4-FFF2-40B4-BE49-F238E27FC236}">
                  <a16:creationId xmlns:a16="http://schemas.microsoft.com/office/drawing/2014/main" id="{9A2220CD-8A0C-4B7B-8B35-4D8F8EC7D6CC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83" name="다이아몬드 82">
              <a:extLst>
                <a:ext uri="{FF2B5EF4-FFF2-40B4-BE49-F238E27FC236}">
                  <a16:creationId xmlns:a16="http://schemas.microsoft.com/office/drawing/2014/main" id="{FAF6AE65-182D-4A45-8CFB-BC8595D3A1B4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3ADD1C83-1940-4502-9074-B1545FCF3460}"/>
              </a:ext>
            </a:extLst>
          </p:cNvPr>
          <p:cNvSpPr/>
          <p:nvPr/>
        </p:nvSpPr>
        <p:spPr>
          <a:xfrm>
            <a:off x="3303141" y="3581735"/>
            <a:ext cx="158428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995E8907-2263-43D5-AB3B-363CAA7C64B4}"/>
              </a:ext>
            </a:extLst>
          </p:cNvPr>
          <p:cNvSpPr/>
          <p:nvPr/>
        </p:nvSpPr>
        <p:spPr>
          <a:xfrm>
            <a:off x="3699243" y="1872797"/>
            <a:ext cx="219823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</a:t>
            </a:r>
            <a:r>
              <a:rPr lang="en-US" altLang="ko-KR" sz="32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Stage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222134" y="6277410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B2E27EC-5E4E-43D5-94C4-DF6D5AC70035}"/>
              </a:ext>
            </a:extLst>
          </p:cNvPr>
          <p:cNvSpPr txBox="1"/>
          <p:nvPr/>
        </p:nvSpPr>
        <p:spPr>
          <a:xfrm>
            <a:off x="6308263" y="2683167"/>
            <a:ext cx="4038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계층은 </a:t>
            </a:r>
            <a:r>
              <a:rPr lang="en-US" altLang="ko-KR" sz="1600" dirty="0">
                <a:solidFill>
                  <a:schemeClr val="bg1"/>
                </a:solidFill>
              </a:rPr>
              <a:t>3</a:t>
            </a:r>
            <a:r>
              <a:rPr lang="ko-KR" altLang="en-US" sz="1600" dirty="0">
                <a:solidFill>
                  <a:schemeClr val="bg1"/>
                </a:solidFill>
              </a:rPr>
              <a:t>개의 스테이지로 구성되어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각 계층은 전체적으로 다른 디자인적 테마와 특징을 가진다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예상 플레이타임 </a:t>
            </a:r>
            <a:r>
              <a:rPr lang="en-US" altLang="ko-KR" sz="1600" dirty="0">
                <a:solidFill>
                  <a:schemeClr val="bg1"/>
                </a:solidFill>
              </a:rPr>
              <a:t>: 15</a:t>
            </a:r>
            <a:r>
              <a:rPr lang="ko-KR" altLang="en-US" sz="1600" dirty="0">
                <a:solidFill>
                  <a:schemeClr val="bg1"/>
                </a:solidFill>
              </a:rPr>
              <a:t>분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7FD85636-D938-4E2C-A3FC-EC551582ADE1}"/>
              </a:ext>
            </a:extLst>
          </p:cNvPr>
          <p:cNvSpPr txBox="1"/>
          <p:nvPr/>
        </p:nvSpPr>
        <p:spPr>
          <a:xfrm>
            <a:off x="2673357" y="1325892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>
                <a:solidFill>
                  <a:schemeClr val="bg1"/>
                </a:solidFill>
              </a:rPr>
              <a:t>다음 스테이지와 이어짐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F7DFAA64-AF92-4BFF-9534-2B0C46AB6CE1}"/>
              </a:ext>
            </a:extLst>
          </p:cNvPr>
          <p:cNvSpPr txBox="1"/>
          <p:nvPr/>
        </p:nvSpPr>
        <p:spPr>
          <a:xfrm>
            <a:off x="409342" y="613736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하층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2B4B75CE-4679-405C-94F5-D7F658CC8A21}"/>
              </a:ext>
            </a:extLst>
          </p:cNvPr>
          <p:cNvSpPr txBox="1"/>
          <p:nvPr/>
        </p:nvSpPr>
        <p:spPr>
          <a:xfrm>
            <a:off x="409342" y="159105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상층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94" name="화살표: 위쪽 93">
            <a:extLst>
              <a:ext uri="{FF2B5EF4-FFF2-40B4-BE49-F238E27FC236}">
                <a16:creationId xmlns:a16="http://schemas.microsoft.com/office/drawing/2014/main" id="{1B93B063-E985-472F-9CBF-FDDF335B3519}"/>
              </a:ext>
            </a:extLst>
          </p:cNvPr>
          <p:cNvSpPr/>
          <p:nvPr/>
        </p:nvSpPr>
        <p:spPr>
          <a:xfrm>
            <a:off x="581676" y="202298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E5BE423C-65DA-4588-ACDD-F0710A347C44}"/>
              </a:ext>
            </a:extLst>
          </p:cNvPr>
          <p:cNvSpPr/>
          <p:nvPr/>
        </p:nvSpPr>
        <p:spPr>
          <a:xfrm>
            <a:off x="6628701" y="1396988"/>
            <a:ext cx="313720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Hierarchy</a:t>
            </a:r>
            <a:endParaRPr lang="en-US" altLang="ko-KR" sz="5400" b="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7" name="화살표: 톱니 모양의 오른쪽 96">
            <a:extLst>
              <a:ext uri="{FF2B5EF4-FFF2-40B4-BE49-F238E27FC236}">
                <a16:creationId xmlns:a16="http://schemas.microsoft.com/office/drawing/2014/main" id="{C5FD187B-4C7A-4D02-AD71-26863C93A6AB}"/>
              </a:ext>
            </a:extLst>
          </p:cNvPr>
          <p:cNvSpPr/>
          <p:nvPr/>
        </p:nvSpPr>
        <p:spPr>
          <a:xfrm rot="18924293">
            <a:off x="1904242" y="473450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8" name="화살표: 톱니 모양의 오른쪽 97">
            <a:extLst>
              <a:ext uri="{FF2B5EF4-FFF2-40B4-BE49-F238E27FC236}">
                <a16:creationId xmlns:a16="http://schemas.microsoft.com/office/drawing/2014/main" id="{0E667615-7969-4F6C-9827-3A47A17B1D8C}"/>
              </a:ext>
            </a:extLst>
          </p:cNvPr>
          <p:cNvSpPr/>
          <p:nvPr/>
        </p:nvSpPr>
        <p:spPr>
          <a:xfrm rot="18924293">
            <a:off x="2193674" y="3042323"/>
            <a:ext cx="238180" cy="129856"/>
          </a:xfrm>
          <a:prstGeom prst="notched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1273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CDDE24F5-0954-486F-8E89-4DAE4300C6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55534139"/>
              </p:ext>
            </p:extLst>
          </p:nvPr>
        </p:nvGraphicFramePr>
        <p:xfrm>
          <a:off x="2427600" y="1321005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829289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A64DF1A-DD65-4744-B5E8-86F7DEB35DB0}"/>
              </a:ext>
            </a:extLst>
          </p:cNvPr>
          <p:cNvSpPr/>
          <p:nvPr/>
        </p:nvSpPr>
        <p:spPr>
          <a:xfrm>
            <a:off x="9819535" y="5000120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D2CEB0B-7780-4A65-91FF-FD65DCAF6A6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72" y="134968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14:cNvPr>
              <p14:cNvContentPartPr/>
              <p14:nvPr/>
            </p14:nvContentPartPr>
            <p14:xfrm>
              <a:off x="6434283" y="3758162"/>
              <a:ext cx="151200" cy="17280"/>
            </p14:xfrm>
          </p:contentPart>
        </mc:Choice>
        <mc:Fallback xmlns=""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96BE2EB5-4073-4ECC-8E40-ECCB882AF4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25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0B00DF40-0B1D-4596-BBA8-0722F3FC71AA}"/>
              </a:ext>
            </a:extLst>
          </p:cNvPr>
          <p:cNvCxnSpPr>
            <a:cxnSpLocks/>
          </p:cNvCxnSpPr>
          <p:nvPr/>
        </p:nvCxnSpPr>
        <p:spPr>
          <a:xfrm>
            <a:off x="7464325" y="5243401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CB9B9F-6B63-4857-9C0F-20BD4CD0722E}"/>
              </a:ext>
            </a:extLst>
          </p:cNvPr>
          <p:cNvCxnSpPr>
            <a:cxnSpLocks/>
          </p:cNvCxnSpPr>
          <p:nvPr/>
        </p:nvCxnSpPr>
        <p:spPr>
          <a:xfrm flipH="1">
            <a:off x="7464323" y="5419570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E1980659-8159-4E30-9BBF-39B65BF472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9842" y="5106031"/>
            <a:ext cx="408963" cy="408963"/>
          </a:xfrm>
          <a:prstGeom prst="rect">
            <a:avLst/>
          </a:prstGeom>
        </p:spPr>
      </p:pic>
      <p:pic>
        <p:nvPicPr>
          <p:cNvPr id="13" name="그래픽 12" descr="상자">
            <a:extLst>
              <a:ext uri="{FF2B5EF4-FFF2-40B4-BE49-F238E27FC236}">
                <a16:creationId xmlns:a16="http://schemas.microsoft.com/office/drawing/2014/main" id="{960F1CFF-5A78-400E-8E16-17AC615947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60457" y="4058340"/>
            <a:ext cx="684762" cy="684762"/>
          </a:xfrm>
          <a:prstGeom prst="rect">
            <a:avLst/>
          </a:prstGeom>
        </p:spPr>
      </p:pic>
      <p:sp>
        <p:nvSpPr>
          <p:cNvPr id="14" name="순서도: 데이터 13">
            <a:extLst>
              <a:ext uri="{FF2B5EF4-FFF2-40B4-BE49-F238E27FC236}">
                <a16:creationId xmlns:a16="http://schemas.microsoft.com/office/drawing/2014/main" id="{2E0C16EC-B28E-4E5B-8639-440D0E3B51C3}"/>
              </a:ext>
            </a:extLst>
          </p:cNvPr>
          <p:cNvSpPr/>
          <p:nvPr/>
        </p:nvSpPr>
        <p:spPr>
          <a:xfrm>
            <a:off x="8980636" y="5000120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599E5CC-6394-441D-9648-793A98AB2374}"/>
              </a:ext>
            </a:extLst>
          </p:cNvPr>
          <p:cNvSpPr/>
          <p:nvPr/>
        </p:nvSpPr>
        <p:spPr>
          <a:xfrm>
            <a:off x="4289089" y="260925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A76544B-B582-4EF9-8700-6CAB0FFEAC54}"/>
              </a:ext>
            </a:extLst>
          </p:cNvPr>
          <p:cNvSpPr/>
          <p:nvPr/>
        </p:nvSpPr>
        <p:spPr>
          <a:xfrm>
            <a:off x="5723607" y="425769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1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29B2BB-8026-43A7-B60C-FF1817373A14}"/>
              </a:ext>
            </a:extLst>
          </p:cNvPr>
          <p:cNvSpPr txBox="1"/>
          <p:nvPr/>
        </p:nvSpPr>
        <p:spPr>
          <a:xfrm>
            <a:off x="9832084" y="4979344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B6BBD5-6092-435D-B44B-76C0A81F4C53}"/>
              </a:ext>
            </a:extLst>
          </p:cNvPr>
          <p:cNvSpPr txBox="1"/>
          <p:nvPr/>
        </p:nvSpPr>
        <p:spPr>
          <a:xfrm>
            <a:off x="2797950" y="5584681"/>
            <a:ext cx="2925657" cy="738664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 err="1">
                <a:solidFill>
                  <a:schemeClr val="bg1"/>
                </a:solidFill>
              </a:rPr>
              <a:t>캐릭를</a:t>
            </a:r>
            <a:r>
              <a:rPr lang="ko-KR" altLang="en-US" sz="1400" dirty="0">
                <a:solidFill>
                  <a:schemeClr val="bg1"/>
                </a:solidFill>
              </a:rPr>
              <a:t>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FDA4C552-C06C-4327-B67C-F216FC43714D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ECCC58-3BAE-4733-83B9-417A08B57E36}"/>
              </a:ext>
            </a:extLst>
          </p:cNvPr>
          <p:cNvSpPr txBox="1"/>
          <p:nvPr/>
        </p:nvSpPr>
        <p:spPr>
          <a:xfrm>
            <a:off x="461446" y="2048724"/>
            <a:ext cx="283932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쿼터뷰</a:t>
            </a:r>
            <a:r>
              <a:rPr lang="ko-KR" altLang="en-US" sz="1600" dirty="0">
                <a:solidFill>
                  <a:schemeClr val="bg1"/>
                </a:solidFill>
              </a:rPr>
              <a:t> 시점이며 카메라는 회전하지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액션에 따라 카메라가 흔들리는 연출을 추가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654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330358-3682-4936-98CD-C71D3CD666B0}"/>
              </a:ext>
            </a:extLst>
          </p:cNvPr>
          <p:cNvSpPr/>
          <p:nvPr/>
        </p:nvSpPr>
        <p:spPr>
          <a:xfrm>
            <a:off x="7386728" y="381631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altLang="ko-KR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Live2D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05" y="1516651"/>
            <a:ext cx="2231617" cy="39969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C2AFC9-8C08-4BD0-96EE-E5064A89C9BB}"/>
              </a:ext>
            </a:extLst>
          </p:cNvPr>
          <p:cNvSpPr txBox="1"/>
          <p:nvPr/>
        </p:nvSpPr>
        <p:spPr>
          <a:xfrm>
            <a:off x="7386728" y="1457017"/>
            <a:ext cx="403886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Unity3D</a:t>
            </a:r>
            <a:r>
              <a:rPr lang="ko-KR" altLang="en-US" sz="1600" dirty="0">
                <a:solidFill>
                  <a:schemeClr val="bg1"/>
                </a:solidFill>
              </a:rPr>
              <a:t>와 연동하여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프레임워크를 붙일 수 있다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algn="just"/>
            <a:r>
              <a:rPr lang="en-US" altLang="ko-KR" sz="1600" dirty="0">
                <a:solidFill>
                  <a:schemeClr val="bg1"/>
                </a:solidFill>
              </a:rPr>
              <a:t>- </a:t>
            </a:r>
            <a:r>
              <a:rPr lang="ko-KR" altLang="en-US" sz="1600" dirty="0">
                <a:solidFill>
                  <a:schemeClr val="bg1"/>
                </a:solidFill>
              </a:rPr>
              <a:t>예시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https://www.youtube.com/watch?time_continue=60&amp;v=YrLnF7CQ8Ac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14205" y="5521487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036" y="1516651"/>
            <a:ext cx="3920078" cy="400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306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5E86CC-12FF-46E4-8140-C42B6B1F88A5}"/>
              </a:ext>
            </a:extLst>
          </p:cNvPr>
          <p:cNvSpPr txBox="1"/>
          <p:nvPr/>
        </p:nvSpPr>
        <p:spPr>
          <a:xfrm>
            <a:off x="2432326" y="5802923"/>
            <a:ext cx="7327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개인 방송의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인기순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컨텐츠는 거의 대부분이 게임 방송이다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E0BAFE1-24A9-43DA-BBAA-14C41467CD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953" y="1636212"/>
            <a:ext cx="7550092" cy="39379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4562FB4-E199-4842-9845-A07FB0E6F2FD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368858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7" y="4967180"/>
            <a:ext cx="10314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방송에서 인기있는 게임은 호흡이 빠르고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싸이클이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짧은 게임이 주를 이룸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이런 특징을 가지는 게임 장르는 액션이 주가 되는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AOS, FPS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경쟁위주 게임 또는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로그라이크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게임이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533973-5327-414F-95AE-90E7BCE2F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298" y="1568091"/>
            <a:ext cx="96774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1519034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09B64-D02F-44DA-B307-CE4BEC0B60CB}"/>
              </a:ext>
            </a:extLst>
          </p:cNvPr>
          <p:cNvSpPr txBox="1"/>
          <p:nvPr/>
        </p:nvSpPr>
        <p:spPr>
          <a:xfrm>
            <a:off x="5125269" y="3466886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/>
              <a:t>던전 탐색형 액션게임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51116-B7D9-4138-95C3-1A56A832EA2D}"/>
              </a:ext>
            </a:extLst>
          </p:cNvPr>
          <p:cNvSpPr txBox="1"/>
          <p:nvPr/>
        </p:nvSpPr>
        <p:spPr>
          <a:xfrm>
            <a:off x="4682088" y="1527625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/>
              <a:t>던전 탐색형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pic>
        <p:nvPicPr>
          <p:cNvPr id="8" name="그림 7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26952E2-AB29-4E75-A150-FEF1091E38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78" y="1321005"/>
            <a:ext cx="3995210" cy="2247305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D3E7EC6F-1CB2-4F00-92D1-75E8EE4D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984" y="2444657"/>
            <a:ext cx="4001138" cy="224730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75D93-91AD-4683-9D3A-9DCCA6F4001A}"/>
              </a:ext>
            </a:extLst>
          </p:cNvPr>
          <p:cNvSpPr txBox="1"/>
          <p:nvPr/>
        </p:nvSpPr>
        <p:spPr>
          <a:xfrm>
            <a:off x="1855583" y="5075330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9B99A-9C98-49B7-B72B-4FE0ECB8D53B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3306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879134" y="1364875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스토리 분기가 존재해 플레이어의 행동에 따라 달라지는 다양한 엔딩이 존재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057" y="3428997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1EED91-A887-4877-A5BA-F62072983BC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318" y="3428996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1633057" y="602017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67887B-88C8-408F-B284-E42F680E9156}"/>
              </a:ext>
            </a:extLst>
          </p:cNvPr>
          <p:cNvSpPr txBox="1"/>
          <p:nvPr/>
        </p:nvSpPr>
        <p:spPr>
          <a:xfrm>
            <a:off x="6300318" y="6020175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플레이어의 선택에 따라 스토리 진행과 엔딩 분기가 달라지는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캐서린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28DD-A785-4853-9F42-5473DCF5E8E4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7FA2CE-25CE-4D13-AC24-4604B41C63D7}"/>
              </a:ext>
            </a:extLst>
          </p:cNvPr>
          <p:cNvSpPr txBox="1"/>
          <p:nvPr/>
        </p:nvSpPr>
        <p:spPr>
          <a:xfrm>
            <a:off x="1796073" y="1386541"/>
            <a:ext cx="85998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누구나 쉽게 자신의 게임플레이를 방송할 수 있는 최근 트렌드에 걸맞게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인터넷 방송 플랫폼인 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와 연동해 채팅 기록을 게임에 반영할 수 있는 시청자 참여형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0E8BE7-654C-42E7-94BB-087EF0D8310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219" y="3442076"/>
            <a:ext cx="4214073" cy="237041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76B8BB5-EEA2-49BA-B72D-80A4F6A8CA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707" y="3442076"/>
            <a:ext cx="4214073" cy="237041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996EB52-700C-440B-A677-62B313F98251}"/>
              </a:ext>
            </a:extLst>
          </p:cNvPr>
          <p:cNvSpPr txBox="1"/>
          <p:nvPr/>
        </p:nvSpPr>
        <p:spPr>
          <a:xfrm>
            <a:off x="1507219" y="58805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 err="1">
                <a:solidFill>
                  <a:schemeClr val="bg1"/>
                </a:solidFill>
              </a:rPr>
              <a:t>아이작의</a:t>
            </a:r>
            <a:r>
              <a:rPr lang="ko-KR" altLang="en-US" sz="1000" dirty="0">
                <a:solidFill>
                  <a:schemeClr val="bg1"/>
                </a:solidFill>
              </a:rPr>
              <a:t> 구속 </a:t>
            </a:r>
            <a:r>
              <a:rPr lang="en-US" altLang="ko-KR" sz="1000" dirty="0">
                <a:solidFill>
                  <a:schemeClr val="bg1"/>
                </a:solidFill>
              </a:rPr>
              <a:t>– </a:t>
            </a:r>
            <a:r>
              <a:rPr lang="ko-KR" altLang="en-US" sz="1000" dirty="0" err="1">
                <a:solidFill>
                  <a:schemeClr val="bg1"/>
                </a:solidFill>
              </a:rPr>
              <a:t>트위치모드</a:t>
            </a:r>
            <a:r>
              <a:rPr lang="en-US" altLang="ko-KR" sz="1000" dirty="0">
                <a:solidFill>
                  <a:schemeClr val="bg1"/>
                </a:solidFill>
              </a:rPr>
              <a:t>”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87CD0A-0AB4-4060-B8A2-B9190505C51F}"/>
              </a:ext>
            </a:extLst>
          </p:cNvPr>
          <p:cNvSpPr txBox="1"/>
          <p:nvPr/>
        </p:nvSpPr>
        <p:spPr>
          <a:xfrm>
            <a:off x="6470707" y="5882385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2E636D6-AC11-4AF8-83B6-B35422FAAFF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549142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기획 컨셉</a:t>
            </a:r>
          </a:p>
        </p:txBody>
      </p:sp>
      <p:pic>
        <p:nvPicPr>
          <p:cNvPr id="9" name="그림 8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3E62D31C-0EF2-43B3-B4DE-11243DCE2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386" y="1469560"/>
            <a:ext cx="4471476" cy="496189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7F1D8-649E-40C2-9CEA-4A35B260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899" y="1469560"/>
            <a:ext cx="2920638" cy="49670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A429D6-D4BA-4FB0-9B50-21062587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34" y="1419077"/>
            <a:ext cx="3925832" cy="1645923"/>
          </a:xfrm>
          <a:prstGeom prst="rect">
            <a:avLst/>
          </a:prstGeom>
        </p:spPr>
      </p:pic>
      <p:pic>
        <p:nvPicPr>
          <p:cNvPr id="1026" name="Picture 2" descr="https://cdn.discordapp.com/attachments/369084091536113667/387259746526167040/raphael_concept2.png">
            <a:extLst>
              <a:ext uri="{FF2B5EF4-FFF2-40B4-BE49-F238E27FC236}">
                <a16:creationId xmlns:a16="http://schemas.microsoft.com/office/drawing/2014/main" id="{4C065952-076B-4435-8769-3C41F02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476" y="3429000"/>
            <a:ext cx="2759349" cy="294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6076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474</TotalTime>
  <Words>1590</Words>
  <Application>Microsoft Office PowerPoint</Application>
  <PresentationFormat>와이드스크린</PresentationFormat>
  <Paragraphs>333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Junghoon Yoon</cp:lastModifiedBy>
  <cp:revision>48</cp:revision>
  <dcterms:created xsi:type="dcterms:W3CDTF">2016-03-12T15:04:52Z</dcterms:created>
  <dcterms:modified xsi:type="dcterms:W3CDTF">2017-12-04T16:34:41Z</dcterms:modified>
</cp:coreProperties>
</file>